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2" r:id="rId3"/>
    <p:sldId id="274" r:id="rId4"/>
    <p:sldId id="275" r:id="rId5"/>
    <p:sldId id="276" r:id="rId6"/>
    <p:sldId id="277" r:id="rId7"/>
    <p:sldId id="278" r:id="rId8"/>
    <p:sldId id="279" r:id="rId9"/>
    <p:sldId id="284" r:id="rId10"/>
    <p:sldId id="285" r:id="rId11"/>
    <p:sldId id="298" r:id="rId12"/>
    <p:sldId id="293" r:id="rId13"/>
    <p:sldId id="286" r:id="rId14"/>
    <p:sldId id="294" r:id="rId15"/>
    <p:sldId id="295" r:id="rId16"/>
    <p:sldId id="296" r:id="rId17"/>
    <p:sldId id="299" r:id="rId18"/>
    <p:sldId id="297" r:id="rId19"/>
    <p:sldId id="288" r:id="rId20"/>
    <p:sldId id="289" r:id="rId21"/>
    <p:sldId id="290" r:id="rId22"/>
    <p:sldId id="283" r:id="rId23"/>
    <p:sldId id="280" r:id="rId24"/>
    <p:sldId id="271" r:id="rId25"/>
  </p:sldIdLst>
  <p:sldSz cx="9906000" cy="6858000" type="A4"/>
  <p:notesSz cx="6858000" cy="9945688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2400" i="1" kern="1200">
        <a:solidFill>
          <a:schemeClr val="bg1"/>
        </a:solidFill>
        <a:latin typeface="Times New Roman" pitchFamily="18" charset="0"/>
        <a:ea typeface="Lucida Sans Unicode" pitchFamily="34" charset="0"/>
        <a:cs typeface="Lucida Sans Unicode" pitchFamily="34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i="1" kern="1200">
        <a:solidFill>
          <a:schemeClr val="bg1"/>
        </a:solidFill>
        <a:latin typeface="Times New Roman" pitchFamily="18" charset="0"/>
        <a:ea typeface="Lucida Sans Unicode" pitchFamily="34" charset="0"/>
        <a:cs typeface="Lucida Sans Unicode" pitchFamily="34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i="1" kern="1200">
        <a:solidFill>
          <a:schemeClr val="bg1"/>
        </a:solidFill>
        <a:latin typeface="Times New Roman" pitchFamily="18" charset="0"/>
        <a:ea typeface="Lucida Sans Unicode" pitchFamily="34" charset="0"/>
        <a:cs typeface="Lucida Sans Unicode" pitchFamily="34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i="1" kern="1200">
        <a:solidFill>
          <a:schemeClr val="bg1"/>
        </a:solidFill>
        <a:latin typeface="Times New Roman" pitchFamily="18" charset="0"/>
        <a:ea typeface="Lucida Sans Unicode" pitchFamily="34" charset="0"/>
        <a:cs typeface="Lucida Sans Unicode" pitchFamily="34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i="1" kern="1200">
        <a:solidFill>
          <a:schemeClr val="bg1"/>
        </a:solidFill>
        <a:latin typeface="Times New Roman" pitchFamily="18" charset="0"/>
        <a:ea typeface="Lucida Sans Unicode" pitchFamily="34" charset="0"/>
        <a:cs typeface="Lucida Sans Unicode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itchFamily="18" charset="0"/>
        <a:ea typeface="Lucida Sans Unicode" pitchFamily="34" charset="0"/>
        <a:cs typeface="Lucida Sans Unicode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itchFamily="18" charset="0"/>
        <a:ea typeface="Lucida Sans Unicode" pitchFamily="34" charset="0"/>
        <a:cs typeface="Lucida Sans Unicode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itchFamily="18" charset="0"/>
        <a:ea typeface="Lucida Sans Unicode" pitchFamily="34" charset="0"/>
        <a:cs typeface="Lucida Sans Unicode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itchFamily="18" charset="0"/>
        <a:ea typeface="Lucida Sans Unicode" pitchFamily="34" charset="0"/>
        <a:cs typeface="Lucida Sans Unicode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0000"/>
    <a:srgbClr val="DDDDDD"/>
    <a:srgbClr val="0860A8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3" autoAdjust="0"/>
    <p:restoredTop sz="86400" autoAdjust="0"/>
  </p:normalViewPr>
  <p:slideViewPr>
    <p:cSldViewPr snapToGrid="0">
      <p:cViewPr>
        <p:scale>
          <a:sx n="70" d="100"/>
          <a:sy n="70" d="100"/>
        </p:scale>
        <p:origin x="-2574" y="-762"/>
      </p:cViewPr>
      <p:guideLst>
        <p:guide orient="horz" pos="1253"/>
        <p:guide pos="1306"/>
      </p:guideLst>
    </p:cSldViewPr>
  </p:slideViewPr>
  <p:outlineViewPr>
    <p:cViewPr>
      <p:scale>
        <a:sx n="33" d="100"/>
        <a:sy n="33" d="100"/>
      </p:scale>
      <p:origin x="0" y="131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52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3133"/>
        <p:guide pos="2160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 i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i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 i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44880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i="0">
                <a:ea typeface="+mn-ea"/>
                <a:cs typeface="+mn-cs"/>
              </a:defRPr>
            </a:lvl1pPr>
          </a:lstStyle>
          <a:p>
            <a:pPr>
              <a:defRPr/>
            </a:pPr>
            <a:fld id="{2ED49727-17DC-4CA3-9594-7958F83257D8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037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1"/>
          <p:cNvSpPr>
            <a:spLocks noChangeArrowheads="1"/>
          </p:cNvSpPr>
          <p:nvPr/>
        </p:nvSpPr>
        <p:spPr bwMode="auto">
          <a:xfrm>
            <a:off x="0" y="0"/>
            <a:ext cx="6858000" cy="99456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1" name="AutoShape 2"/>
          <p:cNvSpPr>
            <a:spLocks noChangeArrowheads="1"/>
          </p:cNvSpPr>
          <p:nvPr/>
        </p:nvSpPr>
        <p:spPr bwMode="auto">
          <a:xfrm>
            <a:off x="0" y="0"/>
            <a:ext cx="6858000" cy="99456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" name="AutoShape 3"/>
          <p:cNvSpPr>
            <a:spLocks noChangeArrowheads="1"/>
          </p:cNvSpPr>
          <p:nvPr/>
        </p:nvSpPr>
        <p:spPr bwMode="auto">
          <a:xfrm>
            <a:off x="0" y="0"/>
            <a:ext cx="6858000" cy="99456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AutoShape 4"/>
          <p:cNvSpPr>
            <a:spLocks noChangeArrowheads="1"/>
          </p:cNvSpPr>
          <p:nvPr/>
        </p:nvSpPr>
        <p:spPr bwMode="auto">
          <a:xfrm>
            <a:off x="0" y="0"/>
            <a:ext cx="6858000" cy="99456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AutoShape 5"/>
          <p:cNvSpPr>
            <a:spLocks noChangeArrowheads="1"/>
          </p:cNvSpPr>
          <p:nvPr/>
        </p:nvSpPr>
        <p:spPr bwMode="auto">
          <a:xfrm>
            <a:off x="0" y="0"/>
            <a:ext cx="6858000" cy="99456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AutoShape 6"/>
          <p:cNvSpPr>
            <a:spLocks noChangeArrowheads="1"/>
          </p:cNvSpPr>
          <p:nvPr/>
        </p:nvSpPr>
        <p:spPr bwMode="auto">
          <a:xfrm>
            <a:off x="0" y="0"/>
            <a:ext cx="6858000" cy="99456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Rectangle 7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35013" y="746125"/>
            <a:ext cx="5387975" cy="37306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6" name="Rectangle 8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724400"/>
            <a:ext cx="5486400" cy="44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139" tIns="49472" rIns="95139" bIns="4947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10199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5486400" cy="271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41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4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1675" y="500063"/>
            <a:ext cx="2101850" cy="5626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500063"/>
            <a:ext cx="6156325" cy="5626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53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500063"/>
            <a:ext cx="8410575" cy="13604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57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500063"/>
            <a:ext cx="8410575" cy="13604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2950" y="1981200"/>
            <a:ext cx="4129088" cy="4144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4438" y="1981200"/>
            <a:ext cx="4129087" cy="4144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37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2950" y="500063"/>
            <a:ext cx="8410575" cy="136048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742950" y="1981200"/>
            <a:ext cx="4129088" cy="41449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5024438" y="1981200"/>
            <a:ext cx="4129087" cy="19954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5024438" y="4129088"/>
            <a:ext cx="4129087" cy="199707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5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5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35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29088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4438" y="1981200"/>
            <a:ext cx="4129087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1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45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474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11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0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2825"/>
            <a:ext cx="99060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500063"/>
            <a:ext cx="8410575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Cliquez pour éditer le format du texte-titre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10575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Cliquez pour éditer le format du plan de texte</a:t>
            </a:r>
          </a:p>
          <a:p>
            <a:pPr lvl="1"/>
            <a:r>
              <a:rPr lang="en-GB" smtClean="0"/>
              <a:t>Second niveau de plan</a:t>
            </a:r>
          </a:p>
          <a:p>
            <a:pPr lvl="2"/>
            <a:r>
              <a:rPr lang="en-GB" smtClean="0"/>
              <a:t>Troisième niveau de plan</a:t>
            </a:r>
          </a:p>
          <a:p>
            <a:pPr lvl="3"/>
            <a:r>
              <a:rPr lang="en-GB" smtClean="0"/>
              <a:t>Quatrième niveau de plan</a:t>
            </a:r>
          </a:p>
          <a:p>
            <a:pPr lvl="4"/>
            <a:r>
              <a:rPr lang="en-GB" smtClean="0"/>
              <a:t>Cinquième niveau de plan</a:t>
            </a:r>
          </a:p>
          <a:p>
            <a:pPr lvl="4"/>
            <a:r>
              <a:rPr lang="en-GB" smtClean="0"/>
              <a:t>Sixième niveau de plan</a:t>
            </a:r>
          </a:p>
          <a:p>
            <a:pPr lvl="4"/>
            <a:r>
              <a:rPr lang="en-GB" smtClean="0"/>
              <a:t>Septième niveau de plan</a:t>
            </a:r>
          </a:p>
          <a:p>
            <a:pPr lvl="4"/>
            <a:r>
              <a:rPr lang="en-GB" smtClean="0"/>
              <a:t>Huitième niveau de plan</a:t>
            </a:r>
          </a:p>
          <a:p>
            <a:pPr lvl="4"/>
            <a:r>
              <a:rPr lang="en-GB" smtClean="0"/>
              <a:t>Neuvième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  <p:sldLayoutId id="2147483662" r:id="rId14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chemeClr val="bg1"/>
          </a:solidFill>
          <a:latin typeface="+mj-lt"/>
          <a:ea typeface="Lucida Sans Unicode" pitchFamily="34" charset="0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chemeClr val="bg1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chemeClr val="bg1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chemeClr val="bg1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chemeClr val="bg1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cs typeface="Lucida Sans Unicode" pitchFamily="34" charset="0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cs typeface="Lucida Sans Unicode" pitchFamily="34" charset="0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cs typeface="Lucida Sans Unicode" pitchFamily="34" charset="0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cs typeface="Lucida Sans Unicode" pitchFamily="34" charset="0"/>
        </a:defRPr>
      </a:lvl9pPr>
    </p:titleStyle>
    <p:bodyStyle>
      <a:lvl1pPr marL="333375" indent="-333375" algn="l" defTabSz="449263" rtl="0" eaLnBrk="0" fontAlgn="base" hangingPunct="0">
        <a:spcBef>
          <a:spcPts val="800"/>
        </a:spcBef>
        <a:spcAft>
          <a:spcPct val="0"/>
        </a:spcAft>
        <a:buClr>
          <a:schemeClr val="bg1"/>
        </a:buClr>
        <a:buSzPct val="100000"/>
        <a:buFont typeface="Times New Roman" pitchFamily="18" charset="0"/>
        <a:buChar char="•"/>
        <a:defRPr sz="3200">
          <a:solidFill>
            <a:schemeClr val="bg1"/>
          </a:solidFill>
          <a:latin typeface="+mn-lt"/>
          <a:ea typeface="Lucida Sans Unicode" pitchFamily="34" charset="0"/>
          <a:cs typeface="+mn-cs"/>
        </a:defRPr>
      </a:lvl1pPr>
      <a:lvl2pPr marL="733425" indent="-276225" algn="l" defTabSz="449263" rtl="0" eaLnBrk="0" fontAlgn="base" hangingPunct="0">
        <a:spcBef>
          <a:spcPts val="425"/>
        </a:spcBef>
        <a:spcAft>
          <a:spcPct val="0"/>
        </a:spcAft>
        <a:buClr>
          <a:schemeClr val="bg1"/>
        </a:buClr>
        <a:buSzPct val="100000"/>
        <a:buFont typeface="Times New Roman" pitchFamily="18" charset="0"/>
        <a:buChar char="–"/>
        <a:defRPr sz="2400">
          <a:solidFill>
            <a:schemeClr val="bg1"/>
          </a:solidFill>
          <a:latin typeface="+mn-lt"/>
          <a:ea typeface="Lucida Sans Unicode" pitchFamily="34" charset="0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chemeClr val="bg1"/>
        </a:buClr>
        <a:buSzPct val="100000"/>
        <a:buFont typeface="Times New Roman" pitchFamily="18" charset="0"/>
        <a:buChar char="•"/>
        <a:defRPr sz="2400">
          <a:solidFill>
            <a:schemeClr val="bg1"/>
          </a:solidFill>
          <a:latin typeface="+mn-lt"/>
          <a:ea typeface="Lucida Sans Unicode" pitchFamily="34" charset="0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chemeClr val="bg1"/>
        </a:buClr>
        <a:buSzPct val="100000"/>
        <a:buFont typeface="Times New Roman" pitchFamily="18" charset="0"/>
        <a:buChar char="–"/>
        <a:defRPr sz="2000">
          <a:solidFill>
            <a:schemeClr val="bg1"/>
          </a:solidFill>
          <a:latin typeface="+mn-lt"/>
          <a:ea typeface="Lucida Sans Unicode" pitchFamily="34" charset="0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chemeClr val="bg1"/>
        </a:buClr>
        <a:buSzPct val="100000"/>
        <a:buFont typeface="Times New Roman" pitchFamily="18" charset="0"/>
        <a:buChar char="»"/>
        <a:defRPr sz="2000">
          <a:solidFill>
            <a:schemeClr val="bg1"/>
          </a:solidFill>
          <a:latin typeface="+mn-lt"/>
          <a:ea typeface="Lucida Sans Unicode" pitchFamily="34" charset="0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chemeClr val="bg1"/>
        </a:buClr>
        <a:buSzPct val="100000"/>
        <a:buFont typeface="Times New Roman" pitchFamily="18" charset="0"/>
        <a:buChar char="»"/>
        <a:defRPr sz="2000">
          <a:solidFill>
            <a:schemeClr val="bg1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chemeClr val="bg1"/>
        </a:buClr>
        <a:buSzPct val="100000"/>
        <a:buFont typeface="Times New Roman" pitchFamily="18" charset="0"/>
        <a:buChar char="»"/>
        <a:defRPr sz="2000">
          <a:solidFill>
            <a:schemeClr val="bg1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chemeClr val="bg1"/>
        </a:buClr>
        <a:buSzPct val="100000"/>
        <a:buFont typeface="Times New Roman" pitchFamily="18" charset="0"/>
        <a:buChar char="»"/>
        <a:defRPr sz="2000">
          <a:solidFill>
            <a:schemeClr val="bg1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chemeClr val="bg1"/>
        </a:buClr>
        <a:buSzPct val="100000"/>
        <a:buFont typeface="Times New Roman" pitchFamily="18" charset="0"/>
        <a:buChar char="»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742950" y="1946275"/>
            <a:ext cx="8420100" cy="1836738"/>
          </a:xfrm>
        </p:spPr>
        <p:txBody>
          <a:bodyPr/>
          <a:lstStyle/>
          <a:p>
            <a:pPr eaLnBrk="1" hangingPunct="1">
              <a:lnSpc>
                <a:spcPct val="95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noProof="0" dirty="0" smtClean="0"/>
              <a:t>ERTMS Solutions</a:t>
            </a:r>
            <a:br>
              <a:rPr lang="en-US" noProof="0" dirty="0" smtClean="0"/>
            </a:br>
            <a:r>
              <a:rPr lang="en-US" sz="2400" i="1" noProof="0" dirty="0" smtClean="0"/>
              <a:t>ERTMSFormalSpecs (EFS)</a:t>
            </a:r>
            <a:br>
              <a:rPr lang="en-US" sz="2400" i="1" noProof="0" dirty="0" smtClean="0"/>
            </a:br>
            <a:r>
              <a:rPr lang="en-US" sz="2400" i="1" noProof="0" dirty="0" smtClean="0"/>
              <a:t>A domain specific language to formalize ERTMS specifications for onboard unit development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2339975" y="4473575"/>
            <a:ext cx="6934200" cy="1196975"/>
          </a:xfrm>
        </p:spPr>
        <p:txBody>
          <a:bodyPr/>
          <a:lstStyle/>
          <a:p>
            <a:pPr marL="457200" lvl="1" indent="0" algn="r" eaLnBrk="1" hangingPunct="1">
              <a:lnSpc>
                <a:spcPct val="95000"/>
              </a:lnSpc>
              <a:spcBef>
                <a:spcPts val="800"/>
              </a:spcBef>
              <a:buFont typeface="Times New Roman" pitchFamily="18" charset="0"/>
              <a:buNone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</a:pPr>
            <a:r>
              <a:rPr lang="en-US" b="1" noProof="0" smtClean="0"/>
              <a:t>Stanislas Pinte</a:t>
            </a:r>
          </a:p>
          <a:p>
            <a:pPr marL="457200" lvl="1" indent="0" algn="r" eaLnBrk="1" hangingPunct="1">
              <a:lnSpc>
                <a:spcPct val="95000"/>
              </a:lnSpc>
              <a:spcBef>
                <a:spcPts val="800"/>
              </a:spcBef>
              <a:buFont typeface="Times New Roman" pitchFamily="18" charset="0"/>
              <a:buNone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</a:pPr>
            <a:r>
              <a:rPr lang="en-US" b="1" noProof="0" smtClean="0"/>
              <a:t>Laurent Ferier</a:t>
            </a:r>
          </a:p>
          <a:p>
            <a:pPr marL="457200" lvl="1" indent="0" algn="r" eaLnBrk="1" hangingPunct="1">
              <a:lnSpc>
                <a:spcPct val="95000"/>
              </a:lnSpc>
              <a:spcBef>
                <a:spcPts val="800"/>
              </a:spcBef>
              <a:buFont typeface="Times New Roman" pitchFamily="18" charset="0"/>
              <a:buNone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</a:pPr>
            <a:r>
              <a:rPr lang="en-US" b="1" noProof="0" smtClean="0"/>
              <a:t>Svitlana Lukicheva</a:t>
            </a:r>
          </a:p>
          <a:p>
            <a:pPr marL="457200" lvl="1" indent="0" algn="r" eaLnBrk="1" hangingPunct="1">
              <a:lnSpc>
                <a:spcPct val="95000"/>
              </a:lnSpc>
              <a:spcBef>
                <a:spcPts val="800"/>
              </a:spcBef>
              <a:buFont typeface="Times New Roman" pitchFamily="18" charset="0"/>
              <a:buNone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</a:pPr>
            <a:endParaRPr lang="en-US" b="1" noProof="0" smtClean="0"/>
          </a:p>
          <a:p>
            <a:pPr marL="457200" lvl="1" indent="0" algn="r" eaLnBrk="1" hangingPunct="1">
              <a:lnSpc>
                <a:spcPct val="95000"/>
              </a:lnSpc>
              <a:spcBef>
                <a:spcPts val="800"/>
              </a:spcBef>
              <a:buFont typeface="Times New Roman" pitchFamily="18" charset="0"/>
              <a:buNone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</a:pPr>
            <a:endParaRPr lang="en-US" sz="4000" b="1" i="1" noProof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Interpretation model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8646710" cy="4144963"/>
          </a:xfrm>
        </p:spPr>
        <p:txBody>
          <a:bodyPr/>
          <a:lstStyle/>
          <a:p>
            <a:r>
              <a:rPr lang="en-US" noProof="0" dirty="0"/>
              <a:t>Interpretation machine</a:t>
            </a:r>
          </a:p>
          <a:p>
            <a:pPr lvl="1"/>
            <a:r>
              <a:rPr lang="en-US" sz="2000" noProof="0" dirty="0"/>
              <a:t>Based on variables (representing EVC state, input messages, …)</a:t>
            </a:r>
          </a:p>
          <a:p>
            <a:pPr lvl="1"/>
            <a:endParaRPr lang="en-US" sz="2000" noProof="0" dirty="0"/>
          </a:p>
          <a:p>
            <a:pPr lvl="1"/>
            <a:r>
              <a:rPr lang="en-US" sz="2000" noProof="0" dirty="0"/>
              <a:t>Rule </a:t>
            </a:r>
            <a:r>
              <a:rPr lang="en-US" sz="2000" noProof="0" dirty="0" smtClean="0"/>
              <a:t>machine: </a:t>
            </a:r>
            <a:r>
              <a:rPr lang="en-US" sz="2000" noProof="0" dirty="0"/>
              <a:t>for each rule</a:t>
            </a:r>
          </a:p>
          <a:p>
            <a:pPr lvl="2"/>
            <a:r>
              <a:rPr lang="en-US" noProof="0" dirty="0"/>
              <a:t>Evaluate rule’s preconditions based on the variable’s state…</a:t>
            </a:r>
          </a:p>
          <a:p>
            <a:pPr lvl="2"/>
            <a:r>
              <a:rPr lang="en-US" noProof="0" dirty="0"/>
              <a:t>… and if they are satisfied, apply rule’s body to change the interpretation machine’s internal variables</a:t>
            </a:r>
          </a:p>
          <a:p>
            <a:pPr lvl="2"/>
            <a:endParaRPr lang="en-US" noProof="0" dirty="0"/>
          </a:p>
          <a:p>
            <a:pPr lvl="1"/>
            <a:r>
              <a:rPr lang="en-US" sz="2000" noProof="0" dirty="0"/>
              <a:t>One interpretation </a:t>
            </a:r>
            <a:r>
              <a:rPr lang="en-US" sz="2000" noProof="0" dirty="0" smtClean="0"/>
              <a:t>model: </a:t>
            </a:r>
            <a:endParaRPr lang="en-US" sz="2000" noProof="0" dirty="0"/>
          </a:p>
          <a:p>
            <a:pPr lvl="2"/>
            <a:r>
              <a:rPr lang="en-US" noProof="0" dirty="0"/>
              <a:t>High level structures (state diagrams, tables) </a:t>
            </a: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are </a:t>
            </a:r>
            <a:r>
              <a:rPr lang="en-US" noProof="0" dirty="0"/>
              <a:t>translated into rules, and interpreted as such</a:t>
            </a:r>
          </a:p>
          <a:p>
            <a:endParaRPr lang="en-US" noProof="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72" y="4383303"/>
            <a:ext cx="237205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smtClean="0"/>
              <a:t>ERTMSFormalSpecs live presentation</a:t>
            </a:r>
          </a:p>
          <a:p>
            <a:endParaRPr lang="en-US" noProof="0" smtClean="0"/>
          </a:p>
          <a:p>
            <a:r>
              <a:rPr lang="en-US" noProof="0" smtClean="0">
                <a:solidFill>
                  <a:srgbClr val="FFFF00"/>
                </a:solidFill>
              </a:rPr>
              <a:t>The basics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11" y="461464"/>
            <a:ext cx="5480357" cy="30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9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EFS DSL coverage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2949" y="1981200"/>
            <a:ext cx="7118161" cy="4144963"/>
          </a:xfrm>
        </p:spPr>
        <p:txBody>
          <a:bodyPr/>
          <a:lstStyle/>
          <a:p>
            <a:r>
              <a:rPr lang="en-US" sz="2400" noProof="0" dirty="0" smtClean="0"/>
              <a:t>Typical data structures, used to describe</a:t>
            </a:r>
          </a:p>
          <a:p>
            <a:pPr lvl="1"/>
            <a:r>
              <a:rPr lang="en-US" sz="2000" noProof="0" dirty="0" smtClean="0"/>
              <a:t>internal data used to model concepts of </a:t>
            </a:r>
            <a:r>
              <a:rPr lang="en-US" sz="2000" noProof="0" dirty="0" smtClean="0">
                <a:solidFill>
                  <a:srgbClr val="FFFF00"/>
                </a:solidFill>
              </a:rPr>
              <a:t>chapter 2 and 3</a:t>
            </a:r>
          </a:p>
          <a:p>
            <a:pPr lvl="1"/>
            <a:r>
              <a:rPr lang="en-US" sz="2000" noProof="0" dirty="0" smtClean="0"/>
              <a:t>packets of </a:t>
            </a:r>
            <a:r>
              <a:rPr lang="en-US" sz="2000" noProof="0" dirty="0" smtClean="0">
                <a:solidFill>
                  <a:srgbClr val="FFFF00"/>
                </a:solidFill>
              </a:rPr>
              <a:t>chapter 7</a:t>
            </a:r>
            <a:r>
              <a:rPr lang="en-US" sz="2000" noProof="0" dirty="0" smtClean="0"/>
              <a:t>, messages from </a:t>
            </a:r>
            <a:r>
              <a:rPr lang="en-US" sz="2000" noProof="0" dirty="0" smtClean="0">
                <a:solidFill>
                  <a:srgbClr val="FFFF00"/>
                </a:solidFill>
              </a:rPr>
              <a:t>chapter 8</a:t>
            </a:r>
          </a:p>
          <a:p>
            <a:pPr lvl="1"/>
            <a:r>
              <a:rPr lang="en-US" sz="2000" noProof="0" dirty="0" smtClean="0"/>
              <a:t>functions, also used to model tables</a:t>
            </a:r>
          </a:p>
          <a:p>
            <a:r>
              <a:rPr lang="en-US" sz="2400" noProof="0" dirty="0" smtClean="0"/>
              <a:t>State machines, used to describe</a:t>
            </a:r>
          </a:p>
          <a:p>
            <a:pPr lvl="1"/>
            <a:r>
              <a:rPr lang="en-US" sz="2000" noProof="0" dirty="0" smtClean="0"/>
              <a:t>mode transitions from </a:t>
            </a:r>
            <a:r>
              <a:rPr lang="en-US" sz="2000" noProof="0" dirty="0" smtClean="0">
                <a:solidFill>
                  <a:srgbClr val="FFFF00"/>
                </a:solidFill>
              </a:rPr>
              <a:t>chapter 4</a:t>
            </a:r>
          </a:p>
          <a:p>
            <a:pPr lvl="1"/>
            <a:r>
              <a:rPr lang="en-US" sz="2000" noProof="0" dirty="0" smtClean="0"/>
              <a:t>procedures of </a:t>
            </a:r>
            <a:r>
              <a:rPr lang="en-US" sz="2000" noProof="0" dirty="0" smtClean="0">
                <a:solidFill>
                  <a:srgbClr val="FFFF00"/>
                </a:solidFill>
              </a:rPr>
              <a:t>chapter 5</a:t>
            </a:r>
          </a:p>
          <a:p>
            <a:r>
              <a:rPr lang="en-US" sz="2400" noProof="0" dirty="0" smtClean="0"/>
              <a:t>Rule based interpretation machine </a:t>
            </a:r>
          </a:p>
          <a:p>
            <a:pPr lvl="1"/>
            <a:r>
              <a:rPr lang="en-US" sz="2000" noProof="0" dirty="0" smtClean="0"/>
              <a:t>to model system behaviour (</a:t>
            </a:r>
            <a:r>
              <a:rPr lang="en-US" sz="2000" noProof="0" dirty="0" smtClean="0">
                <a:solidFill>
                  <a:srgbClr val="FFFF00"/>
                </a:solidFill>
              </a:rPr>
              <a:t>all chapters</a:t>
            </a:r>
            <a:r>
              <a:rPr lang="en-US" sz="2000" noProof="0" dirty="0" smtClean="0"/>
              <a:t>)</a:t>
            </a:r>
          </a:p>
          <a:p>
            <a:r>
              <a:rPr lang="en-US" sz="2400" noProof="0" dirty="0" smtClean="0"/>
              <a:t>Braking curves</a:t>
            </a:r>
          </a:p>
          <a:p>
            <a:pPr lvl="1"/>
            <a:r>
              <a:rPr lang="en-US" sz="2000" noProof="0" dirty="0" smtClean="0"/>
              <a:t>Huge amount of </a:t>
            </a:r>
            <a:r>
              <a:rPr lang="en-US" sz="2000" noProof="0" dirty="0" smtClean="0">
                <a:solidFill>
                  <a:srgbClr val="FFFF00"/>
                </a:solidFill>
              </a:rPr>
              <a:t>chapter 3</a:t>
            </a:r>
            <a:endParaRPr lang="en-US" sz="2000" noProof="0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7792045" y="1665027"/>
            <a:ext cx="1828800" cy="464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Chapter</a:t>
            </a: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792045" y="2201839"/>
            <a:ext cx="1828800" cy="464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Chapter</a:t>
            </a: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792045" y="2731827"/>
            <a:ext cx="1828800" cy="464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Chapter</a:t>
            </a: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3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810242" y="3295934"/>
            <a:ext cx="1828800" cy="464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Chapter</a:t>
            </a: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4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810242" y="3853218"/>
            <a:ext cx="1828800" cy="464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Chapter</a:t>
            </a: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5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792045" y="4376382"/>
            <a:ext cx="1828800" cy="464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Chapter</a:t>
            </a: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6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792045" y="4940489"/>
            <a:ext cx="1828800" cy="464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Chapter</a:t>
            </a: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7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792045" y="5502323"/>
            <a:ext cx="1828800" cy="464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Chapter</a:t>
            </a: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8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7810242" y="2731827"/>
            <a:ext cx="1810603" cy="464024"/>
            <a:chOff x="7810242" y="2731827"/>
            <a:chExt cx="1810603" cy="46402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7810242" y="2731827"/>
              <a:ext cx="914400" cy="4640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2400" b="0" i="1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Ch.3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8706445" y="2731827"/>
              <a:ext cx="914400" cy="46402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2400" b="0" i="1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Brake</a:t>
              </a:r>
              <a:endPara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7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6200000">
            <a:off x="-2386202" y="2628107"/>
            <a:ext cx="6616700" cy="1360487"/>
          </a:xfrm>
        </p:spPr>
        <p:txBody>
          <a:bodyPr/>
          <a:lstStyle/>
          <a:p>
            <a:r>
              <a:rPr lang="en-US" noProof="0" dirty="0" smtClean="0"/>
              <a:t>Braking curves</a:t>
            </a:r>
            <a:endParaRPr lang="en-US" noProof="0" dirty="0"/>
          </a:p>
        </p:txBody>
      </p:sp>
      <p:graphicFrame>
        <p:nvGraphicFramePr>
          <p:cNvPr id="3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07146"/>
              </p:ext>
            </p:extLst>
          </p:nvPr>
        </p:nvGraphicFramePr>
        <p:xfrm>
          <a:off x="1817687" y="414670"/>
          <a:ext cx="6429375" cy="54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Picture" r:id="rId3" imgW="7113092" imgH="6051387" progId="Word.Picture.8">
                  <p:embed/>
                </p:oleObj>
              </mc:Choice>
              <mc:Fallback>
                <p:oleObj name="Picture" r:id="rId3" imgW="7113092" imgH="6051387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7" y="414670"/>
                        <a:ext cx="6429375" cy="547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49" y="1378425"/>
            <a:ext cx="7252172" cy="36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6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06905" y="3847450"/>
            <a:ext cx="432861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fr-BE" sz="1200" b="1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fr-BE" sz="1200" dirty="0" err="1">
                <a:latin typeface="Courier New" pitchFamily="49" charset="0"/>
                <a:cs typeface="Courier New" pitchFamily="49" charset="0"/>
              </a:rPr>
              <a:t>SpeedRestrictions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Distance : </a:t>
            </a:r>
            <a:r>
              <a:rPr lang="fr-BE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Default.BaseTypes.Distance</a:t>
            </a:r>
            <a:endParaRPr lang="fr-BE" sz="1200" dirty="0">
              <a:solidFill>
                <a:schemeClr val="accent6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fr-BE" sz="1200" b="1" dirty="0">
                <a:latin typeface="Courier New" pitchFamily="49" charset="0"/>
                <a:cs typeface="Courier New" pitchFamily="49" charset="0"/>
              </a:rPr>
              <a:t>RETURNS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fr-BE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Default.BaseTypes.Speed</a:t>
            </a:r>
            <a:endParaRPr lang="fr-BE" sz="1200" dirty="0">
              <a:solidFill>
                <a:schemeClr val="accent6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endParaRPr lang="fr-BE" sz="1200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Value</a:t>
            </a: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b="1" dirty="0">
                <a:latin typeface="Courier New" pitchFamily="49" charset="0"/>
                <a:cs typeface="Courier New" pitchFamily="49" charset="0"/>
              </a:rPr>
              <a:t>=&gt; </a:t>
            </a:r>
            <a:endParaRPr lang="fr-BE" sz="12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BE" sz="1200" b="1" dirty="0" smtClean="0">
                <a:latin typeface="Courier New" pitchFamily="49" charset="0"/>
                <a:cs typeface="Courier New" pitchFamily="49" charset="0"/>
              </a:rPr>
              <a:t>REDUCE </a:t>
            </a:r>
            <a:r>
              <a:rPr lang="fr-BE" sz="1200" dirty="0" err="1">
                <a:latin typeface="Courier New" pitchFamily="49" charset="0"/>
                <a:cs typeface="Courier New" pitchFamily="49" charset="0"/>
              </a:rPr>
              <a:t>TSRs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b="1" dirty="0" smtClean="0">
                <a:latin typeface="Courier New" pitchFamily="49" charset="0"/>
                <a:cs typeface="Courier New" pitchFamily="49" charset="0"/>
              </a:rPr>
              <a:t>USING </a:t>
            </a: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 MIN(</a:t>
            </a: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   First </a:t>
            </a:r>
            <a:r>
              <a:rPr lang="fr-BE" sz="1200" b="1" dirty="0">
                <a:latin typeface="Courier New" pitchFamily="49" charset="0"/>
                <a:cs typeface="Courier New" pitchFamily="49" charset="0"/>
              </a:rPr>
              <a:t>=&gt; 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TSRSpeedRestriction(X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d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), </a:t>
            </a:r>
            <a:endParaRPr lang="fr-BE" sz="1200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   Second </a:t>
            </a:r>
            <a:r>
              <a:rPr lang="fr-BE" sz="1200" b="1" dirty="0">
                <a:latin typeface="Courier New" pitchFamily="49" charset="0"/>
                <a:cs typeface="Courier New" pitchFamily="49" charset="0"/>
              </a:rPr>
              <a:t>=&gt; 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RESULT) </a:t>
            </a:r>
            <a:endParaRPr lang="fr-BE" sz="1200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b="1" dirty="0" smtClean="0">
                <a:latin typeface="Courier New" pitchFamily="49" charset="0"/>
                <a:cs typeface="Courier New" pitchFamily="49" charset="0"/>
              </a:rPr>
              <a:t>INITIAL_VALUE </a:t>
            </a:r>
            <a:r>
              <a:rPr lang="fr-BE" sz="1200" dirty="0" err="1" smtClean="0">
                <a:latin typeface="Courier New" pitchFamily="49" charset="0"/>
                <a:cs typeface="Courier New" pitchFamily="49" charset="0"/>
              </a:rPr>
              <a:t>MaxSpeedFunction</a:t>
            </a:r>
            <a:endParaRPr lang="fr-BE" sz="1200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Distance)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Braking curves modeling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2949" y="1981200"/>
            <a:ext cx="8674005" cy="4144963"/>
          </a:xfrm>
        </p:spPr>
        <p:txBody>
          <a:bodyPr/>
          <a:lstStyle/>
          <a:p>
            <a:r>
              <a:rPr lang="en-US" noProof="0" dirty="0" smtClean="0"/>
              <a:t>Model by </a:t>
            </a:r>
            <a:r>
              <a:rPr lang="en-US" i="1" noProof="0" dirty="0" smtClean="0"/>
              <a:t>functional</a:t>
            </a:r>
            <a:r>
              <a:rPr lang="en-US" noProof="0" dirty="0" smtClean="0"/>
              <a:t> composition</a:t>
            </a:r>
          </a:p>
          <a:p>
            <a:pPr lvl="1"/>
            <a:r>
              <a:rPr lang="en-US" noProof="0" dirty="0" smtClean="0"/>
              <a:t>Speed restriction example: TSRs</a:t>
            </a:r>
          </a:p>
          <a:p>
            <a:pPr lvl="2"/>
            <a:r>
              <a:rPr lang="en-US" noProof="0" dirty="0" smtClean="0"/>
              <a:t>Single TSR</a:t>
            </a:r>
          </a:p>
          <a:p>
            <a:pPr lvl="2"/>
            <a:r>
              <a:rPr lang="en-US" noProof="0" dirty="0" smtClean="0"/>
              <a:t>Several TSRs</a:t>
            </a:r>
          </a:p>
          <a:p>
            <a:pPr lvl="1"/>
            <a:r>
              <a:rPr lang="en-US" noProof="0" dirty="0" smtClean="0"/>
              <a:t>Handle other speed </a:t>
            </a:r>
            <a:br>
              <a:rPr lang="en-US" noProof="0" dirty="0" smtClean="0"/>
            </a:br>
            <a:r>
              <a:rPr lang="en-US" noProof="0" dirty="0" smtClean="0"/>
              <a:t>restrictions</a:t>
            </a:r>
          </a:p>
          <a:p>
            <a:pPr lvl="2"/>
            <a:r>
              <a:rPr lang="en-US" noProof="0" dirty="0" smtClean="0"/>
              <a:t>Provides a complex </a:t>
            </a:r>
            <a:br>
              <a:rPr lang="en-US" noProof="0" dirty="0" smtClean="0"/>
            </a:br>
            <a:r>
              <a:rPr lang="en-US" noProof="0" dirty="0" smtClean="0"/>
              <a:t>speed profile</a:t>
            </a:r>
          </a:p>
          <a:p>
            <a:pPr lvl="2"/>
            <a:r>
              <a:rPr lang="en-US" noProof="0" dirty="0" smtClean="0"/>
              <a:t>Explanation is available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5" y="3559222"/>
            <a:ext cx="5156579" cy="257829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6906" y="3829188"/>
            <a:ext cx="4328617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fr-BE" sz="1200" b="1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TSRSpeedRestriction(</a:t>
            </a: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dirty="0" err="1" smtClean="0">
                <a:latin typeface="Courier New" pitchFamily="49" charset="0"/>
                <a:cs typeface="Courier New" pitchFamily="49" charset="0"/>
              </a:rPr>
              <a:t>aTSR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fr-BE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TemporarySpeedRestriction</a:t>
            </a:r>
            <a:endParaRPr lang="fr-BE" sz="1200" dirty="0">
              <a:solidFill>
                <a:schemeClr val="accent6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Distance : </a:t>
            </a:r>
            <a:r>
              <a:rPr lang="fr-BE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Default.BaseTypes.Distance</a:t>
            </a:r>
            <a:endParaRPr lang="fr-BE" sz="1200" dirty="0">
              <a:solidFill>
                <a:schemeClr val="accent6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fr-BE" sz="1200" b="1" dirty="0">
                <a:latin typeface="Courier New" pitchFamily="49" charset="0"/>
                <a:cs typeface="Courier New" pitchFamily="49" charset="0"/>
              </a:rPr>
              <a:t>RETURNS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fr-BE" sz="1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Default.BaseTypes.Speed</a:t>
            </a:r>
            <a:endParaRPr lang="fr-BE" sz="1200" dirty="0">
              <a:solidFill>
                <a:schemeClr val="accent6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endParaRPr lang="fr-BE" sz="1200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fr-BE" sz="1200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// </a:t>
            </a:r>
            <a:r>
              <a:rPr lang="fr-BE" sz="1200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During</a:t>
            </a:r>
            <a:r>
              <a:rPr lang="fr-BE" sz="1200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TSR</a:t>
            </a:r>
          </a:p>
          <a:p>
            <a:pPr algn="l"/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fr-BE" sz="1200" dirty="0" err="1" smtClean="0">
                <a:latin typeface="Courier New" pitchFamily="49" charset="0"/>
                <a:cs typeface="Courier New" pitchFamily="49" charset="0"/>
              </a:rPr>
              <a:t>aTSR.Location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b="1" dirty="0">
                <a:latin typeface="Courier New" pitchFamily="49" charset="0"/>
                <a:cs typeface="Courier New" pitchFamily="49" charset="0"/>
              </a:rPr>
              <a:t>&lt;=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 Distance 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AND </a:t>
            </a: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 Distance </a:t>
            </a:r>
            <a:r>
              <a:rPr lang="fr-BE" sz="1200" b="1" dirty="0">
                <a:latin typeface="Courier New" pitchFamily="49" charset="0"/>
                <a:cs typeface="Courier New" pitchFamily="49" charset="0"/>
              </a:rPr>
              <a:t>&lt; </a:t>
            </a:r>
            <a:r>
              <a:rPr lang="fr-BE" sz="1200" dirty="0" err="1">
                <a:latin typeface="Courier New" pitchFamily="49" charset="0"/>
                <a:cs typeface="Courier New" pitchFamily="49" charset="0"/>
              </a:rPr>
              <a:t>aTSR.Location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b="1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TSRLength </a:t>
            </a:r>
            <a:r>
              <a:rPr lang="fr-BE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BE" sz="1200" dirty="0" err="1">
                <a:latin typeface="Courier New" pitchFamily="49" charset="0"/>
                <a:cs typeface="Courier New" pitchFamily="49" charset="0"/>
              </a:rPr>
              <a:t>aTSR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) </a:t>
            </a:r>
            <a:endParaRPr lang="fr-BE" sz="1200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fr-BE" sz="1200" b="1" dirty="0" smtClean="0">
                <a:latin typeface="Courier New" pitchFamily="49" charset="0"/>
                <a:cs typeface="Courier New" pitchFamily="49" charset="0"/>
              </a:rPr>
              <a:t>=&gt; </a:t>
            </a:r>
            <a:r>
              <a:rPr lang="fr-BE" sz="1200" dirty="0" err="1" smtClean="0">
                <a:latin typeface="Courier New" pitchFamily="49" charset="0"/>
                <a:cs typeface="Courier New" pitchFamily="49" charset="0"/>
              </a:rPr>
              <a:t>aTSR.Speed</a:t>
            </a:r>
            <a:endParaRPr lang="fr-BE" sz="1200" dirty="0">
              <a:latin typeface="Courier New" pitchFamily="49" charset="0"/>
              <a:cs typeface="Courier New" pitchFamily="49" charset="0"/>
            </a:endParaRPr>
          </a:p>
          <a:p>
            <a:pPr algn="l"/>
            <a:endParaRPr lang="fr-BE" sz="1200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fr-BE" sz="1200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fr-BE" sz="1200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fr-BE" sz="1200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Outside</a:t>
            </a:r>
            <a:r>
              <a:rPr lang="fr-BE" sz="1200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TSR</a:t>
            </a:r>
          </a:p>
          <a:p>
            <a:pPr algn="l"/>
            <a:r>
              <a:rPr lang="fr-B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fr-BE" sz="1200" b="1" dirty="0" smtClean="0">
                <a:latin typeface="Courier New" pitchFamily="49" charset="0"/>
                <a:cs typeface="Courier New" pitchFamily="49" charset="0"/>
              </a:rPr>
              <a:t>=&gt; </a:t>
            </a:r>
            <a:r>
              <a:rPr lang="fr-BE" sz="1200" dirty="0" err="1">
                <a:latin typeface="Courier New" pitchFamily="49" charset="0"/>
                <a:cs typeface="Courier New" pitchFamily="49" charset="0"/>
              </a:rPr>
              <a:t>BaseTypes.Speed.MaxSpeed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4" y="3577484"/>
            <a:ext cx="5156579" cy="2578290"/>
          </a:xfrm>
          <a:prstGeom prst="rect">
            <a:avLst/>
          </a:prstGeom>
        </p:spPr>
      </p:pic>
      <p:pic>
        <p:nvPicPr>
          <p:cNvPr id="2050" name="Picture 2" descr="C:\Users\Laurent\AppData\Roaming\ERTMSFormalSpecs\EFSPicture_SpeedRestrict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294" y="3577484"/>
            <a:ext cx="5120056" cy="256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18" y="3559222"/>
            <a:ext cx="5120056" cy="25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9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Deceleration</a:t>
            </a:r>
            <a:r>
              <a:rPr lang="en-US" baseline="0" noProof="0" dirty="0" smtClean="0"/>
              <a:t> factors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2949" y="1981200"/>
            <a:ext cx="8796835" cy="4144963"/>
          </a:xfrm>
        </p:spPr>
        <p:txBody>
          <a:bodyPr/>
          <a:lstStyle/>
          <a:p>
            <a:r>
              <a:rPr lang="en-US" noProof="0" dirty="0" smtClean="0"/>
              <a:t>The same technique is applied to compute deceleration factors</a:t>
            </a:r>
          </a:p>
          <a:p>
            <a:r>
              <a:rPr lang="en-US" noProof="0" dirty="0" smtClean="0"/>
              <a:t>Computation of the deceleration curves</a:t>
            </a:r>
          </a:p>
          <a:p>
            <a:pPr lvl="1"/>
            <a:r>
              <a:rPr lang="en-US" noProof="0" dirty="0" smtClean="0"/>
              <a:t>based on P (variant SBI, EBI)</a:t>
            </a:r>
          </a:p>
          <a:p>
            <a:pPr lvl="1"/>
            <a:r>
              <a:rPr lang="en-US" noProof="0" dirty="0" smtClean="0"/>
              <a:t>and the deceleration factor</a:t>
            </a:r>
            <a:endParaRPr lang="en-US" noProof="0" dirty="0"/>
          </a:p>
        </p:txBody>
      </p:sp>
      <p:pic>
        <p:nvPicPr>
          <p:cNvPr id="3074" name="Picture 2" descr="NOBORD_A_brake_emergen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3478331"/>
            <a:ext cx="4421212" cy="263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NOBORD_EBI_EB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3472387"/>
            <a:ext cx="4421212" cy="263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2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6200000">
            <a:off x="-2386202" y="2628107"/>
            <a:ext cx="6616700" cy="1360487"/>
          </a:xfrm>
        </p:spPr>
        <p:txBody>
          <a:bodyPr/>
          <a:lstStyle/>
          <a:p>
            <a:r>
              <a:rPr lang="en-US" noProof="0" dirty="0" smtClean="0"/>
              <a:t>Braking curves</a:t>
            </a:r>
            <a:endParaRPr lang="en-US" noProof="0" dirty="0"/>
          </a:p>
        </p:txBody>
      </p:sp>
      <p:graphicFrame>
        <p:nvGraphicFramePr>
          <p:cNvPr id="3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543294"/>
              </p:ext>
            </p:extLst>
          </p:nvPr>
        </p:nvGraphicFramePr>
        <p:xfrm>
          <a:off x="1817687" y="414670"/>
          <a:ext cx="6429375" cy="54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Picture" r:id="rId3" imgW="7113092" imgH="6051387" progId="Word.Picture.8">
                  <p:embed/>
                </p:oleObj>
              </mc:Choice>
              <mc:Fallback>
                <p:oleObj name="Picture" r:id="rId3" imgW="7113092" imgH="6051387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7" y="414670"/>
                        <a:ext cx="6429375" cy="547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2" y="32100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2" y="368633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2" y="575008"/>
            <a:ext cx="4064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2" y="78297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4" y="87980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4" y="4629483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2" y="211012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2" y="4629483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74" y="83535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4" y="5097795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99" y="87980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4" y="87980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74" y="167832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4" y="349583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99" y="3376945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2" y="281655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99" y="1537033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2" y="114015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4" y="461837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2" y="482157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656095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2" y="339282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99" y="274035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045" y="2740358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662" y="3729038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43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Braking curves comparative results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8742244" cy="4144963"/>
          </a:xfrm>
        </p:spPr>
        <p:txBody>
          <a:bodyPr/>
          <a:lstStyle/>
          <a:p>
            <a:r>
              <a:rPr lang="en-US" noProof="0" dirty="0" smtClean="0"/>
              <a:t>Comparison with ERA braking curve spreadsheet</a:t>
            </a:r>
          </a:p>
          <a:p>
            <a:pPr lvl="1"/>
            <a:r>
              <a:rPr lang="en-US" noProof="0" dirty="0" smtClean="0"/>
              <a:t>Tool differences</a:t>
            </a:r>
          </a:p>
          <a:p>
            <a:pPr lvl="2"/>
            <a:r>
              <a:rPr lang="en-US" noProof="0" dirty="0" smtClean="0"/>
              <a:t>ERA spreadsheet handle a single target </a:t>
            </a:r>
          </a:p>
          <a:p>
            <a:pPr lvl="2"/>
            <a:r>
              <a:rPr lang="en-US" noProof="0" dirty="0" smtClean="0"/>
              <a:t>whereas EFS handles complex speed profiles</a:t>
            </a:r>
          </a:p>
          <a:p>
            <a:pPr lvl="1"/>
            <a:r>
              <a:rPr lang="en-US" noProof="0" dirty="0" smtClean="0"/>
              <a:t>Results</a:t>
            </a:r>
          </a:p>
          <a:p>
            <a:pPr lvl="2"/>
            <a:r>
              <a:rPr lang="en-US" noProof="0" dirty="0" smtClean="0"/>
              <a:t>Same results for the simplest cases (modulo ɛ)</a:t>
            </a:r>
          </a:p>
          <a:p>
            <a:pPr lvl="2"/>
            <a:r>
              <a:rPr lang="en-US" noProof="0" dirty="0" smtClean="0"/>
              <a:t>Similar results for complex deceleration factors</a:t>
            </a:r>
          </a:p>
          <a:p>
            <a:pPr lvl="3"/>
            <a:r>
              <a:rPr lang="en-US" noProof="0" dirty="0" smtClean="0"/>
              <a:t>due to discrete computation in the spreadsheet</a:t>
            </a:r>
          </a:p>
          <a:p>
            <a:pPr lvl="3"/>
            <a:r>
              <a:rPr lang="en-US" noProof="0" dirty="0" smtClean="0"/>
              <a:t>acceptable : initial train speed=140km/h induced Δ=20cm</a:t>
            </a:r>
          </a:p>
          <a:p>
            <a:pPr lvl="3"/>
            <a:r>
              <a:rPr lang="en-US" noProof="0" dirty="0" smtClean="0"/>
              <a:t>note : acceptable error not defined in Subset26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967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 smtClean="0"/>
              <a:t>ERTMSFormalSpecs live presentation</a:t>
            </a:r>
          </a:p>
          <a:p>
            <a:endParaRPr lang="en-US" noProof="0" dirty="0" smtClean="0"/>
          </a:p>
          <a:p>
            <a:r>
              <a:rPr lang="en-US" noProof="0" dirty="0" smtClean="0">
                <a:solidFill>
                  <a:srgbClr val="FFFF00"/>
                </a:solidFill>
              </a:rPr>
              <a:t>Braking curves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11" y="461464"/>
            <a:ext cx="5480357" cy="30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3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Subset 076 - Scope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Subset 076</a:t>
            </a:r>
          </a:p>
          <a:p>
            <a:pPr lvl="1"/>
            <a:r>
              <a:rPr lang="en-US" noProof="0" dirty="0" smtClean="0"/>
              <a:t>Define interoperability tests between trackside &amp; trainborne</a:t>
            </a:r>
          </a:p>
          <a:p>
            <a:pPr lvl="2"/>
            <a:r>
              <a:rPr lang="en-US" noProof="0" dirty="0" smtClean="0"/>
              <a:t>Inputs from either trackside or driver</a:t>
            </a:r>
          </a:p>
          <a:p>
            <a:pPr lvl="2"/>
            <a:r>
              <a:rPr lang="en-US" noProof="0" dirty="0" smtClean="0"/>
              <a:t>Expected output from EVC</a:t>
            </a:r>
          </a:p>
          <a:p>
            <a:pPr lvl="1"/>
            <a:r>
              <a:rPr lang="en-US" noProof="0" dirty="0" smtClean="0"/>
              <a:t>Define EVC integration tests</a:t>
            </a:r>
          </a:p>
          <a:p>
            <a:pPr lvl="1"/>
            <a:r>
              <a:rPr lang="en-US" noProof="0" dirty="0" smtClean="0"/>
              <a:t>Available as word documents, generated from an Access database</a:t>
            </a:r>
          </a:p>
          <a:p>
            <a:pPr lvl="1"/>
            <a:endParaRPr lang="en-US" noProof="0" dirty="0" smtClean="0"/>
          </a:p>
          <a:p>
            <a:pPr marL="457200" lvl="1" indent="0" algn="ctr">
              <a:buNone/>
            </a:pPr>
            <a:r>
              <a:rPr lang="en-US" noProof="0" dirty="0" smtClean="0">
                <a:solidFill>
                  <a:srgbClr val="FFFF00"/>
                </a:solidFill>
              </a:rPr>
              <a:t>The idea is to apply Subset-076 tests to EFS model.</a:t>
            </a:r>
            <a:endParaRPr lang="en-US" noProof="0" dirty="0">
              <a:solidFill>
                <a:srgbClr val="FFFF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96" y="294280"/>
            <a:ext cx="2080430" cy="20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4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Context</a:t>
            </a:r>
            <a:endParaRPr lang="en-US" noProof="0" dirty="0"/>
          </a:p>
        </p:txBody>
      </p:sp>
      <p:pic>
        <p:nvPicPr>
          <p:cNvPr id="3" name="Picture 7" descr="C:\Users\Laurent\Desktop\ErtmsContex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1844675"/>
            <a:ext cx="4919662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t="14668" r="2417" b="4439"/>
          <a:stretch>
            <a:fillRect/>
          </a:stretch>
        </p:blipFill>
        <p:spPr bwMode="auto">
          <a:xfrm>
            <a:off x="3937616" y="2781300"/>
            <a:ext cx="5126038" cy="31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036041" y="5059363"/>
            <a:ext cx="4900613" cy="788987"/>
          </a:xfrm>
          <a:prstGeom prst="rect">
            <a:avLst/>
          </a:prstGeom>
          <a:solidFill>
            <a:schemeClr val="accent1">
              <a:lumMod val="75000"/>
              <a:alpha val="51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>
              <a:defRPr/>
            </a:pPr>
            <a:r>
              <a:rPr lang="fr-BE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Hardware</a:t>
            </a:r>
          </a:p>
          <a:p>
            <a:pPr>
              <a:defRPr/>
            </a:pPr>
            <a:r>
              <a:rPr lang="fr-BE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		Supplier </a:t>
            </a:r>
            <a:r>
              <a:rPr lang="fr-BE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dependant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036041" y="3019425"/>
            <a:ext cx="4937125" cy="106680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>
              <a:defRPr/>
            </a:pPr>
            <a:r>
              <a:rPr lang="fr-BE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ERTMS business </a:t>
            </a:r>
            <a:r>
              <a:rPr lang="fr-BE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logic</a:t>
            </a:r>
            <a:endParaRPr lang="fr-BE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>
              <a:defRPr/>
            </a:pPr>
            <a:endParaRPr lang="fr-BE" dirty="0"/>
          </a:p>
          <a:p>
            <a:pPr>
              <a:defRPr/>
            </a:pPr>
            <a:r>
              <a:rPr lang="fr-BE" dirty="0"/>
              <a:t>	          </a:t>
            </a:r>
            <a:r>
              <a:rPr lang="fr-BE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Fully</a:t>
            </a:r>
            <a:r>
              <a:rPr lang="fr-BE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fr-BE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defined</a:t>
            </a:r>
            <a:r>
              <a:rPr lang="fr-BE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by Subset-026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036041" y="4173538"/>
            <a:ext cx="4924425" cy="788987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>
              <a:defRPr/>
            </a:pPr>
            <a:r>
              <a:rPr lang="fr-BE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Safety</a:t>
            </a:r>
            <a:r>
              <a:rPr lang="fr-BE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software architecture</a:t>
            </a:r>
          </a:p>
          <a:p>
            <a:pPr>
              <a:defRPr/>
            </a:pPr>
            <a:r>
              <a:rPr lang="fr-BE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		</a:t>
            </a:r>
            <a:r>
              <a:rPr lang="fr-BE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Supplier </a:t>
            </a:r>
            <a:r>
              <a:rPr lang="fr-BE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dependant</a:t>
            </a:r>
            <a:endParaRPr lang="fr-BE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31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Subset-076 and EFS</a:t>
            </a:r>
            <a:endParaRPr lang="en-US" noProof="0" dirty="0"/>
          </a:p>
        </p:txBody>
      </p:sp>
      <p:sp>
        <p:nvSpPr>
          <p:cNvPr id="4" name="Organigramme : Disque magnétique 3"/>
          <p:cNvSpPr/>
          <p:nvPr/>
        </p:nvSpPr>
        <p:spPr bwMode="auto">
          <a:xfrm>
            <a:off x="3179927" y="4145508"/>
            <a:ext cx="900752" cy="1282890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BE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S76 Access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databases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Flèche droite 17"/>
          <p:cNvSpPr/>
          <p:nvPr/>
        </p:nvSpPr>
        <p:spPr bwMode="auto">
          <a:xfrm>
            <a:off x="4251105" y="4394580"/>
            <a:ext cx="2197629" cy="7847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Textual</a:t>
            </a: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import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Organigramme : Disque magnétique 19"/>
          <p:cNvSpPr/>
          <p:nvPr/>
        </p:nvSpPr>
        <p:spPr bwMode="auto">
          <a:xfrm>
            <a:off x="6519079" y="4080682"/>
            <a:ext cx="900752" cy="1282890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BE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EFS tests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database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01" y="5179326"/>
            <a:ext cx="628650" cy="10287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6116470" y="3132163"/>
            <a:ext cx="3357349" cy="2224585"/>
            <a:chOff x="6116470" y="3132163"/>
            <a:chExt cx="3357349" cy="2224585"/>
          </a:xfrm>
        </p:grpSpPr>
        <p:sp>
          <p:nvSpPr>
            <p:cNvPr id="25" name="Flèche en arc 24"/>
            <p:cNvSpPr/>
            <p:nvPr/>
          </p:nvSpPr>
          <p:spPr bwMode="auto">
            <a:xfrm rot="7403415">
              <a:off x="6682852" y="2565781"/>
              <a:ext cx="2224585" cy="3357349"/>
            </a:xfrm>
            <a:prstGeom prst="circularArrow">
              <a:avLst>
                <a:gd name="adj1" fmla="val 12500"/>
                <a:gd name="adj2" fmla="val 3212077"/>
                <a:gd name="adj3" fmla="val 20457681"/>
                <a:gd name="adj4" fmla="val 3441149"/>
                <a:gd name="adj5" fmla="val 2159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6883720" y="3323230"/>
              <a:ext cx="6853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err="1" smtClean="0"/>
                <a:t>Text</a:t>
              </a:r>
              <a:endParaRPr lang="en-US" dirty="0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7892526" y="4717661"/>
              <a:ext cx="970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Model</a:t>
              </a:r>
              <a:endParaRPr lang="en-US" dirty="0"/>
            </a:p>
          </p:txBody>
        </p:sp>
      </p:grpSp>
      <p:sp>
        <p:nvSpPr>
          <p:cNvPr id="21" name="Organigramme : Disque magnétique 20"/>
          <p:cNvSpPr/>
          <p:nvPr/>
        </p:nvSpPr>
        <p:spPr bwMode="auto">
          <a:xfrm>
            <a:off x="8206851" y="3295934"/>
            <a:ext cx="450376" cy="641445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                    </a:t>
            </a: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Textual</a:t>
            </a: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                    </a:t>
            </a: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tranlations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27" y="2781584"/>
            <a:ext cx="628650" cy="1028700"/>
          </a:xfrm>
          <a:prstGeom prst="rect">
            <a:avLst/>
          </a:prstGeom>
        </p:spPr>
      </p:pic>
      <p:sp>
        <p:nvSpPr>
          <p:cNvPr id="26" name="Espace réservé du contenu 2"/>
          <p:cNvSpPr>
            <a:spLocks noGrp="1"/>
          </p:cNvSpPr>
          <p:nvPr>
            <p:ph idx="1"/>
          </p:nvPr>
        </p:nvSpPr>
        <p:spPr>
          <a:xfrm>
            <a:off x="742950" y="1981200"/>
            <a:ext cx="8410575" cy="4115795"/>
          </a:xfrm>
        </p:spPr>
        <p:txBody>
          <a:bodyPr/>
          <a:lstStyle/>
          <a:p>
            <a:r>
              <a:rPr lang="en-US" noProof="0" dirty="0" smtClean="0"/>
              <a:t>Integration model</a:t>
            </a:r>
          </a:p>
          <a:p>
            <a:pPr lvl="1"/>
            <a:r>
              <a:rPr lang="en-US" noProof="0" dirty="0" smtClean="0"/>
              <a:t>Source is the (non formal) subset 076 Access database</a:t>
            </a:r>
          </a:p>
          <a:p>
            <a:pPr lvl="1"/>
            <a:r>
              <a:rPr lang="en-US" noProof="0" dirty="0" smtClean="0"/>
              <a:t>Imported as structured text in the EFS test database</a:t>
            </a:r>
          </a:p>
          <a:p>
            <a:pPr lvl="1"/>
            <a:r>
              <a:rPr lang="en-US" noProof="0" dirty="0" smtClean="0"/>
              <a:t>Access databases are no more useful</a:t>
            </a:r>
          </a:p>
          <a:p>
            <a:pPr lvl="1"/>
            <a:r>
              <a:rPr lang="en-US" noProof="0" dirty="0" smtClean="0"/>
              <a:t>Automate the translation process</a:t>
            </a:r>
          </a:p>
          <a:p>
            <a:pPr lvl="1"/>
            <a:r>
              <a:rPr lang="en-US" noProof="0" dirty="0" smtClean="0"/>
              <a:t>Some parts might not be automated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30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 animBg="1"/>
      <p:bldP spid="18" grpId="1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Translations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noProof="0" dirty="0" smtClean="0"/>
              <a:t>Subset-076 steps are expressed as plain English</a:t>
            </a:r>
          </a:p>
          <a:p>
            <a:r>
              <a:rPr lang="en-US" sz="2800" noProof="0" dirty="0" smtClean="0"/>
              <a:t>Need to formalize this as</a:t>
            </a:r>
          </a:p>
          <a:p>
            <a:pPr lvl="1"/>
            <a:r>
              <a:rPr lang="en-US" sz="2000" noProof="0" dirty="0" smtClean="0"/>
              <a:t>Actions : changes in the system</a:t>
            </a:r>
          </a:p>
          <a:p>
            <a:pPr lvl="1"/>
            <a:r>
              <a:rPr lang="en-US" sz="2000" noProof="0" dirty="0" smtClean="0"/>
              <a:t>Expectations : expected system state</a:t>
            </a:r>
          </a:p>
          <a:p>
            <a:r>
              <a:rPr lang="en-US" sz="2800" noProof="0" dirty="0" smtClean="0"/>
              <a:t>Translation dictionary</a:t>
            </a:r>
          </a:p>
          <a:p>
            <a:pPr lvl="1"/>
            <a:r>
              <a:rPr lang="en-US" sz="2000" noProof="0" dirty="0" smtClean="0"/>
              <a:t>Associate one (or more) English phrase with sequences of actions / expectations</a:t>
            </a:r>
          </a:p>
          <a:p>
            <a:pPr lvl="1"/>
            <a:endParaRPr lang="en-US" sz="2000" noProof="0" dirty="0" smtClean="0"/>
          </a:p>
          <a:p>
            <a:pPr marL="0" indent="0" algn="ctr">
              <a:buNone/>
            </a:pPr>
            <a:r>
              <a:rPr lang="en-US" sz="2400" noProof="0" dirty="0" smtClean="0">
                <a:solidFill>
                  <a:srgbClr val="FFFF00"/>
                </a:solidFill>
              </a:rPr>
              <a:t>The same translations rules can be applied </a:t>
            </a:r>
            <a:br>
              <a:rPr lang="en-US" sz="2400" noProof="0" dirty="0" smtClean="0">
                <a:solidFill>
                  <a:srgbClr val="FFFF00"/>
                </a:solidFill>
              </a:rPr>
            </a:br>
            <a:r>
              <a:rPr lang="en-US" sz="2400" noProof="0" dirty="0" smtClean="0">
                <a:solidFill>
                  <a:srgbClr val="FFFF00"/>
                </a:solidFill>
              </a:rPr>
              <a:t>to several Subset-076 test cases</a:t>
            </a:r>
            <a:endParaRPr lang="en-US" sz="2400" noProof="0" dirty="0">
              <a:solidFill>
                <a:srgbClr val="FFFF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4135"/>
            <a:ext cx="2209799" cy="16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4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 smtClean="0"/>
              <a:t>ERTMSFormalSpecs live presentation</a:t>
            </a:r>
          </a:p>
          <a:p>
            <a:endParaRPr lang="en-US" noProof="0" dirty="0" smtClean="0"/>
          </a:p>
          <a:p>
            <a:r>
              <a:rPr lang="en-US" noProof="0" dirty="0" smtClean="0">
                <a:solidFill>
                  <a:srgbClr val="FFFF00"/>
                </a:solidFill>
              </a:rPr>
              <a:t>Subset-076 integration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11" y="461464"/>
            <a:ext cx="5480357" cy="30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5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Current status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8837778" cy="4144963"/>
          </a:xfrm>
        </p:spPr>
        <p:txBody>
          <a:bodyPr/>
          <a:lstStyle/>
          <a:p>
            <a:r>
              <a:rPr lang="en-US" noProof="0" dirty="0" smtClean="0"/>
              <a:t>Modeling status</a:t>
            </a:r>
          </a:p>
          <a:p>
            <a:pPr lvl="1"/>
            <a:r>
              <a:rPr lang="en-US" noProof="0" dirty="0" smtClean="0"/>
              <a:t>Subset-026: 3225 applicable requirements</a:t>
            </a:r>
          </a:p>
          <a:p>
            <a:pPr lvl="1"/>
            <a:r>
              <a:rPr lang="en-US" noProof="0" dirty="0" smtClean="0"/>
              <a:t>Modeled: 1061</a:t>
            </a:r>
          </a:p>
          <a:p>
            <a:pPr lvl="1"/>
            <a:r>
              <a:rPr lang="en-US" noProof="0" dirty="0" smtClean="0"/>
              <a:t>Completion: about 33 %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Testing</a:t>
            </a:r>
          </a:p>
          <a:p>
            <a:pPr lvl="1"/>
            <a:r>
              <a:rPr lang="en-US" noProof="0" dirty="0" smtClean="0"/>
              <a:t>Unit tests: 15% tested</a:t>
            </a:r>
          </a:p>
          <a:p>
            <a:pPr lvl="1"/>
            <a:r>
              <a:rPr lang="en-US" noProof="0" dirty="0" smtClean="0"/>
              <a:t>Subset-076</a:t>
            </a:r>
            <a:r>
              <a:rPr lang="en-US" noProof="0" dirty="0" smtClean="0"/>
              <a:t>:</a:t>
            </a:r>
          </a:p>
          <a:p>
            <a:pPr lvl="2"/>
            <a:r>
              <a:rPr lang="fr-BE" dirty="0" err="1" smtClean="0"/>
              <a:t>Database</a:t>
            </a:r>
            <a:r>
              <a:rPr lang="fr-BE" dirty="0" smtClean="0"/>
              <a:t> </a:t>
            </a:r>
            <a:r>
              <a:rPr lang="fr-BE" dirty="0" err="1" smtClean="0"/>
              <a:t>imporation</a:t>
            </a:r>
            <a:r>
              <a:rPr lang="fr-BE" dirty="0" smtClean="0"/>
              <a:t> </a:t>
            </a:r>
            <a:r>
              <a:rPr lang="fr-BE" dirty="0" err="1" smtClean="0"/>
              <a:t>tool</a:t>
            </a:r>
            <a:r>
              <a:rPr lang="fr-BE" dirty="0" smtClean="0"/>
              <a:t> </a:t>
            </a:r>
            <a:r>
              <a:rPr lang="fr-BE" dirty="0" err="1" smtClean="0"/>
              <a:t>complete</a:t>
            </a:r>
            <a:endParaRPr lang="fr-BE" dirty="0" smtClean="0"/>
          </a:p>
          <a:p>
            <a:pPr lvl="2"/>
            <a:r>
              <a:rPr lang="fr-BE" noProof="0" dirty="0" err="1" smtClean="0"/>
              <a:t>Manual</a:t>
            </a:r>
            <a:r>
              <a:rPr lang="fr-BE" noProof="0" dirty="0" smtClean="0"/>
              <a:t> translation </a:t>
            </a:r>
            <a:r>
              <a:rPr lang="fr-BE" noProof="0" smtClean="0"/>
              <a:t>ongoing</a:t>
            </a:r>
            <a:endParaRPr lang="en-US" noProof="0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81" y="3738219"/>
            <a:ext cx="3225135" cy="21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25463" y="1957388"/>
            <a:ext cx="8410575" cy="1360487"/>
          </a:xfrm>
        </p:spPr>
        <p:txBody>
          <a:bodyPr/>
          <a:lstStyle/>
          <a:p>
            <a:r>
              <a:rPr lang="en-US" sz="4000" noProof="0" dirty="0" smtClean="0"/>
              <a:t>Your comments </a:t>
            </a:r>
            <a:br>
              <a:rPr lang="en-US" sz="4000" noProof="0" dirty="0" smtClean="0"/>
            </a:br>
            <a:r>
              <a:rPr lang="en-US" sz="4000" noProof="0" dirty="0" smtClean="0"/>
              <a:t>(questions, remarks, jokes) …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25975" y="4037013"/>
            <a:ext cx="4364038" cy="1520825"/>
          </a:xfrm>
        </p:spPr>
        <p:txBody>
          <a:bodyPr/>
          <a:lstStyle/>
          <a:p>
            <a:pPr>
              <a:buFont typeface="Times New Roman" pitchFamily="18" charset="0"/>
              <a:buNone/>
            </a:pPr>
            <a:r>
              <a:rPr lang="en-US" noProof="0" dirty="0" smtClean="0"/>
              <a:t>… are welcome!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Challenge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5862566" cy="4144963"/>
          </a:xfrm>
        </p:spPr>
        <p:txBody>
          <a:bodyPr/>
          <a:lstStyle/>
          <a:p>
            <a:r>
              <a:rPr lang="en-US" sz="2400" noProof="0" smtClean="0"/>
              <a:t>Subset-026</a:t>
            </a:r>
          </a:p>
          <a:p>
            <a:pPr lvl="1"/>
            <a:r>
              <a:rPr lang="en-US" sz="2000" noProof="0" smtClean="0"/>
              <a:t>Specification of the EVC behaviour</a:t>
            </a:r>
          </a:p>
          <a:p>
            <a:pPr lvl="2"/>
            <a:r>
              <a:rPr lang="en-US" sz="1800" noProof="0" smtClean="0"/>
              <a:t>Normative document</a:t>
            </a:r>
          </a:p>
          <a:p>
            <a:pPr lvl="1"/>
            <a:r>
              <a:rPr lang="en-US" sz="2000" noProof="0" smtClean="0"/>
              <a:t>Issues</a:t>
            </a:r>
          </a:p>
          <a:p>
            <a:pPr lvl="2"/>
            <a:r>
              <a:rPr lang="en-US" sz="1800" noProof="0" smtClean="0"/>
              <a:t>Natural language</a:t>
            </a:r>
          </a:p>
          <a:p>
            <a:pPr lvl="2"/>
            <a:r>
              <a:rPr lang="en-US" sz="1800" noProof="0" smtClean="0"/>
              <a:t>Structure</a:t>
            </a:r>
          </a:p>
          <a:p>
            <a:pPr lvl="2"/>
            <a:r>
              <a:rPr lang="en-US" sz="1800" noProof="0" smtClean="0"/>
              <a:t>Size</a:t>
            </a:r>
          </a:p>
          <a:p>
            <a:pPr lvl="2"/>
            <a:r>
              <a:rPr lang="en-US" sz="1800" noProof="0" smtClean="0"/>
              <a:t>Completeness</a:t>
            </a:r>
          </a:p>
          <a:p>
            <a:pPr lvl="2"/>
            <a:r>
              <a:rPr lang="en-US" sz="1800" noProof="0" smtClean="0"/>
              <a:t>Consistency</a:t>
            </a:r>
          </a:p>
          <a:p>
            <a:pPr lvl="2"/>
            <a:r>
              <a:rPr lang="en-US" sz="1800" noProof="0" smtClean="0"/>
              <a:t>Releases</a:t>
            </a:r>
            <a:endParaRPr lang="en-US" sz="1800" noProof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51" y="1745683"/>
            <a:ext cx="2814069" cy="4235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1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Impact for the supplier and user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smtClean="0"/>
              <a:t>Interpretation issues</a:t>
            </a:r>
          </a:p>
          <a:p>
            <a:pPr lvl="1"/>
            <a:r>
              <a:rPr lang="en-US" noProof="0" smtClean="0"/>
              <a:t>Interoperability</a:t>
            </a:r>
          </a:p>
          <a:p>
            <a:pPr lvl="1"/>
            <a:r>
              <a:rPr lang="en-US" noProof="0" smtClean="0"/>
              <a:t>Safety</a:t>
            </a:r>
          </a:p>
          <a:p>
            <a:pPr lvl="1"/>
            <a:endParaRPr lang="en-US" noProof="0" smtClean="0"/>
          </a:p>
          <a:p>
            <a:r>
              <a:rPr lang="en-US" noProof="0" smtClean="0"/>
              <a:t>Costs</a:t>
            </a:r>
          </a:p>
          <a:p>
            <a:pPr lvl="1"/>
            <a:r>
              <a:rPr lang="en-US" noProof="0" smtClean="0"/>
              <a:t>Development costs</a:t>
            </a:r>
          </a:p>
          <a:p>
            <a:pPr lvl="1"/>
            <a:r>
              <a:rPr lang="en-US" noProof="0" smtClean="0"/>
              <a:t>Maintenance costs</a:t>
            </a:r>
            <a:endParaRPr lang="en-US" noProof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858" y="2337251"/>
            <a:ext cx="49149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43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603441" y="4967785"/>
            <a:ext cx="3545478" cy="1119116"/>
            <a:chOff x="603441" y="4967785"/>
            <a:chExt cx="3545478" cy="1119116"/>
          </a:xfrm>
        </p:grpSpPr>
        <p:grpSp>
          <p:nvGrpSpPr>
            <p:cNvPr id="15" name="Groupe 14"/>
            <p:cNvGrpSpPr/>
            <p:nvPr/>
          </p:nvGrpSpPr>
          <p:grpSpPr>
            <a:xfrm>
              <a:off x="603441" y="4967785"/>
              <a:ext cx="3545478" cy="1119116"/>
              <a:chOff x="603441" y="4967785"/>
              <a:chExt cx="3545478" cy="1119116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603441" y="4967785"/>
                <a:ext cx="3545478" cy="111911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1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endParaRPr>
              </a:p>
            </p:txBody>
          </p:sp>
          <p:pic>
            <p:nvPicPr>
              <p:cNvPr id="37891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258" y="5137387"/>
                <a:ext cx="1066800" cy="352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9476" y="5570532"/>
                <a:ext cx="1062138" cy="375288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7892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3172" y="5584179"/>
                <a:ext cx="1409700" cy="390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2173593" y="5028147"/>
                <a:ext cx="679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BE" dirty="0" smtClean="0"/>
                  <a:t>Ada</a:t>
                </a:r>
                <a:endParaRPr lang="en-US" dirty="0"/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3672344" y="5098114"/>
                <a:ext cx="3898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BE" dirty="0" smtClean="0"/>
                  <a:t>C</a:t>
                </a:r>
                <a:endParaRPr lang="en-US" dirty="0"/>
              </a:p>
            </p:txBody>
          </p:sp>
        </p:grpSp>
        <p:sp>
          <p:nvSpPr>
            <p:cNvPr id="26" name="ZoneTexte 25"/>
            <p:cNvSpPr txBox="1"/>
            <p:nvPr/>
          </p:nvSpPr>
          <p:spPr>
            <a:xfrm>
              <a:off x="3058172" y="4967785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B</a:t>
              </a:r>
              <a:endParaRPr lang="en-US" dirty="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ERTMSFormalSpecs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76" y="1818960"/>
            <a:ext cx="1743975" cy="90468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2" name="Groupe 11"/>
          <p:cNvGrpSpPr/>
          <p:nvPr/>
        </p:nvGrpSpPr>
        <p:grpSpPr>
          <a:xfrm>
            <a:off x="603440" y="3070745"/>
            <a:ext cx="5281683" cy="1569494"/>
            <a:chOff x="603440" y="3070745"/>
            <a:chExt cx="5281683" cy="1569494"/>
          </a:xfrm>
        </p:grpSpPr>
        <p:sp>
          <p:nvSpPr>
            <p:cNvPr id="5" name="Rectangle 4"/>
            <p:cNvSpPr/>
            <p:nvPr/>
          </p:nvSpPr>
          <p:spPr bwMode="auto">
            <a:xfrm>
              <a:off x="603440" y="3070745"/>
              <a:ext cx="5281683" cy="1569494"/>
            </a:xfrm>
            <a:prstGeom prst="rect">
              <a:avLst/>
            </a:prstGeom>
            <a:solidFill>
              <a:schemeClr val="accent2">
                <a:lumMod val="75000"/>
                <a:alpha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2400" b="0" i="1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100% ERTMS Business </a:t>
              </a:r>
              <a:r>
                <a:rPr kumimoji="0" lang="fr-BE" sz="2400" b="0" i="1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Logic</a:t>
              </a:r>
              <a:endPara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BE" dirty="0" err="1" smtClean="0"/>
                <a:t>Formal</a:t>
              </a:r>
              <a:r>
                <a:rPr lang="fr-BE" dirty="0" smtClean="0"/>
                <a:t> </a:t>
              </a:r>
              <a:r>
                <a:rPr lang="fr-BE" dirty="0" err="1" smtClean="0"/>
                <a:t>Language</a:t>
              </a:r>
              <a:endPara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3648" y="3212553"/>
              <a:ext cx="1047750" cy="1285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ZoneTexte 5"/>
          <p:cNvSpPr txBox="1"/>
          <p:nvPr/>
        </p:nvSpPr>
        <p:spPr>
          <a:xfrm>
            <a:off x="6812363" y="2040470"/>
            <a:ext cx="2941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ERTMS </a:t>
            </a:r>
            <a:r>
              <a:rPr lang="fr-BE" dirty="0" err="1" smtClean="0"/>
              <a:t>Specifications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8280715" y="3624657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CASE </a:t>
            </a:r>
            <a:r>
              <a:rPr lang="fr-BE" dirty="0" err="1" smtClean="0"/>
              <a:t>tool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8788481" y="5296511"/>
            <a:ext cx="965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Target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4301319" y="4967785"/>
            <a:ext cx="1772739" cy="11191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SIL4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Interpreter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226458" y="4967785"/>
            <a:ext cx="1772739" cy="11191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Test </a:t>
            </a:r>
            <a:r>
              <a:rPr kumimoji="0" lang="fr-BE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tools</a:t>
            </a:r>
            <a:endParaRPr kumimoji="0" lang="fr-BE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Flèche vers le bas 15"/>
          <p:cNvSpPr/>
          <p:nvPr/>
        </p:nvSpPr>
        <p:spPr bwMode="auto">
          <a:xfrm>
            <a:off x="1929147" y="2584392"/>
            <a:ext cx="484632" cy="62816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Flèche vers le bas 21"/>
          <p:cNvSpPr/>
          <p:nvPr/>
        </p:nvSpPr>
        <p:spPr bwMode="auto">
          <a:xfrm rot="18665376">
            <a:off x="5855881" y="4348091"/>
            <a:ext cx="484632" cy="83013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Flèche vers le bas 22"/>
          <p:cNvSpPr/>
          <p:nvPr/>
        </p:nvSpPr>
        <p:spPr bwMode="auto">
          <a:xfrm>
            <a:off x="4955207" y="4475829"/>
            <a:ext cx="484632" cy="62816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Flèche vers le bas 23"/>
          <p:cNvSpPr/>
          <p:nvPr/>
        </p:nvSpPr>
        <p:spPr bwMode="auto">
          <a:xfrm>
            <a:off x="2271274" y="4399986"/>
            <a:ext cx="484632" cy="62816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Encompasses the complete process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2949" y="1981200"/>
            <a:ext cx="8592119" cy="4144963"/>
          </a:xfrm>
        </p:spPr>
        <p:txBody>
          <a:bodyPr/>
          <a:lstStyle/>
          <a:p>
            <a:r>
              <a:rPr lang="en-US" noProof="0" smtClean="0"/>
              <a:t>Requirements / Model / Testing</a:t>
            </a:r>
          </a:p>
          <a:p>
            <a:r>
              <a:rPr lang="en-US" noProof="0" smtClean="0"/>
              <a:t>Traceability</a:t>
            </a:r>
          </a:p>
          <a:p>
            <a:pPr lvl="1"/>
            <a:r>
              <a:rPr lang="en-US" noProof="0" smtClean="0"/>
              <a:t>Model &amp; functional tests</a:t>
            </a:r>
          </a:p>
          <a:p>
            <a:pPr lvl="1"/>
            <a:r>
              <a:rPr lang="en-US" noProof="0" smtClean="0"/>
              <a:t>Subset-026</a:t>
            </a:r>
          </a:p>
          <a:p>
            <a:pPr lvl="1"/>
            <a:r>
              <a:rPr lang="en-US" noProof="0" smtClean="0"/>
              <a:t>New requirements: gaps in Subset-026</a:t>
            </a:r>
          </a:p>
          <a:p>
            <a:r>
              <a:rPr lang="en-US" noProof="0" smtClean="0"/>
              <a:t>Metrics</a:t>
            </a:r>
          </a:p>
          <a:p>
            <a:r>
              <a:rPr lang="en-US" noProof="0" smtClean="0"/>
              <a:t>Review</a:t>
            </a:r>
          </a:p>
          <a:p>
            <a:r>
              <a:rPr lang="en-US" noProof="0" smtClean="0"/>
              <a:t>History</a:t>
            </a:r>
            <a:endParaRPr lang="en-US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923" y="3098042"/>
            <a:ext cx="2844084" cy="29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Understandability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2949" y="1981200"/>
            <a:ext cx="8828112" cy="4144963"/>
          </a:xfrm>
        </p:spPr>
        <p:txBody>
          <a:bodyPr/>
          <a:lstStyle/>
          <a:p>
            <a:r>
              <a:rPr lang="en-US" noProof="0" smtClean="0"/>
              <a:t>Model as close as possible to Subset-026</a:t>
            </a:r>
          </a:p>
          <a:p>
            <a:pPr lvl="1"/>
            <a:r>
              <a:rPr lang="en-US" noProof="0" smtClean="0"/>
              <a:t>Formal language should match Subset-026 expressivity</a:t>
            </a:r>
          </a:p>
          <a:p>
            <a:pPr lvl="1"/>
            <a:endParaRPr lang="en-US" noProof="0" smtClean="0"/>
          </a:p>
          <a:p>
            <a:pPr lvl="1"/>
            <a:r>
              <a:rPr lang="en-US" noProof="0" smtClean="0"/>
              <a:t>High level artifacts</a:t>
            </a:r>
          </a:p>
          <a:p>
            <a:pPr lvl="2"/>
            <a:r>
              <a:rPr lang="en-US" noProof="0" smtClean="0"/>
              <a:t>State machines</a:t>
            </a:r>
          </a:p>
          <a:p>
            <a:pPr lvl="2"/>
            <a:r>
              <a:rPr lang="en-US" noProof="0" smtClean="0"/>
              <a:t>Interaction diagrams</a:t>
            </a:r>
          </a:p>
          <a:p>
            <a:pPr lvl="2"/>
            <a:r>
              <a:rPr lang="en-US" noProof="0" smtClean="0"/>
              <a:t>Braking curves</a:t>
            </a:r>
          </a:p>
          <a:p>
            <a:pPr lvl="1"/>
            <a:endParaRPr lang="en-US" noProof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34" y="3087081"/>
            <a:ext cx="3989127" cy="28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0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Testing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8755892" cy="4144963"/>
          </a:xfrm>
        </p:spPr>
        <p:txBody>
          <a:bodyPr/>
          <a:lstStyle/>
          <a:p>
            <a:r>
              <a:rPr lang="en-US" noProof="0" smtClean="0"/>
              <a:t>100% model in the loop testing</a:t>
            </a:r>
          </a:p>
          <a:p>
            <a:pPr lvl="1"/>
            <a:r>
              <a:rPr lang="en-US" noProof="0" smtClean="0"/>
              <a:t>Functional tests, related to Subset-026 requirements</a:t>
            </a:r>
          </a:p>
          <a:p>
            <a:pPr lvl="1"/>
            <a:r>
              <a:rPr lang="en-US" noProof="0" smtClean="0"/>
              <a:t>Integration tests as expressed in Subset-076</a:t>
            </a:r>
          </a:p>
          <a:p>
            <a:pPr lvl="1"/>
            <a:endParaRPr lang="en-US" noProof="0" smtClean="0"/>
          </a:p>
          <a:p>
            <a:r>
              <a:rPr lang="en-US" noProof="0" smtClean="0"/>
              <a:t>Niceties</a:t>
            </a:r>
          </a:p>
          <a:p>
            <a:pPr lvl="1"/>
            <a:r>
              <a:rPr lang="en-US" noProof="0" smtClean="0"/>
              <a:t>Model animation</a:t>
            </a:r>
          </a:p>
          <a:p>
            <a:pPr lvl="1"/>
            <a:r>
              <a:rPr lang="en-US" noProof="0" smtClean="0"/>
              <a:t>Test traces</a:t>
            </a:r>
          </a:p>
          <a:p>
            <a:pPr lvl="1"/>
            <a:r>
              <a:rPr lang="en-US" noProof="0" smtClean="0"/>
              <a:t>Step by step folding / unfolding</a:t>
            </a:r>
            <a:endParaRPr lang="en-US" noProof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456" y="3384645"/>
            <a:ext cx="2956111" cy="262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49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624084" y="1828800"/>
            <a:ext cx="6605516" cy="3616657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EFS Model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1624084" y="2390767"/>
            <a:ext cx="1157785" cy="2520127"/>
            <a:chOff x="1637732" y="2390767"/>
            <a:chExt cx="1157785" cy="2520127"/>
          </a:xfrm>
        </p:grpSpPr>
        <p:sp>
          <p:nvSpPr>
            <p:cNvPr id="57" name="Rectangle 56"/>
            <p:cNvSpPr/>
            <p:nvPr/>
          </p:nvSpPr>
          <p:spPr bwMode="auto">
            <a:xfrm>
              <a:off x="1637732" y="2390767"/>
              <a:ext cx="1157785" cy="252012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BE" dirty="0" smtClean="0"/>
                <a:t>Input</a:t>
              </a:r>
              <a:endPara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599" y="2858970"/>
              <a:ext cx="574577" cy="574577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967" y="3349839"/>
              <a:ext cx="574577" cy="574577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599" y="3828532"/>
              <a:ext cx="574577" cy="574577"/>
            </a:xfrm>
            <a:prstGeom prst="rect">
              <a:avLst/>
            </a:prstGeom>
          </p:spPr>
        </p:pic>
      </p:grpSp>
      <p:grpSp>
        <p:nvGrpSpPr>
          <p:cNvPr id="61" name="Groupe 60"/>
          <p:cNvGrpSpPr/>
          <p:nvPr/>
        </p:nvGrpSpPr>
        <p:grpSpPr>
          <a:xfrm>
            <a:off x="7071815" y="2390633"/>
            <a:ext cx="1157785" cy="2526633"/>
            <a:chOff x="7071815" y="2390633"/>
            <a:chExt cx="1157785" cy="2526633"/>
          </a:xfrm>
        </p:grpSpPr>
        <p:sp>
          <p:nvSpPr>
            <p:cNvPr id="58" name="Rectangle 57"/>
            <p:cNvSpPr/>
            <p:nvPr/>
          </p:nvSpPr>
          <p:spPr bwMode="auto">
            <a:xfrm>
              <a:off x="7071815" y="2390633"/>
              <a:ext cx="1157785" cy="252663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BE" dirty="0" smtClean="0"/>
                <a:t>Output</a:t>
              </a:r>
              <a:endPara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30" y="2855555"/>
              <a:ext cx="574577" cy="574577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4701" y="3358316"/>
              <a:ext cx="574577" cy="574577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191" y="3882170"/>
              <a:ext cx="574577" cy="574577"/>
            </a:xfrm>
            <a:prstGeom prst="rect">
              <a:avLst/>
            </a:prstGeom>
          </p:spPr>
        </p:pic>
      </p:grpSp>
      <p:grpSp>
        <p:nvGrpSpPr>
          <p:cNvPr id="60" name="Groupe 59"/>
          <p:cNvGrpSpPr/>
          <p:nvPr/>
        </p:nvGrpSpPr>
        <p:grpSpPr>
          <a:xfrm>
            <a:off x="3771511" y="2390767"/>
            <a:ext cx="2358032" cy="2520126"/>
            <a:chOff x="3771511" y="2390767"/>
            <a:chExt cx="2358032" cy="2520126"/>
          </a:xfrm>
        </p:grpSpPr>
        <p:sp>
          <p:nvSpPr>
            <p:cNvPr id="59" name="Rectangle 58"/>
            <p:cNvSpPr/>
            <p:nvPr/>
          </p:nvSpPr>
          <p:spPr bwMode="auto">
            <a:xfrm>
              <a:off x="3771511" y="2390767"/>
              <a:ext cx="2358032" cy="252012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BE" dirty="0" err="1" smtClean="0"/>
                <a:t>Internal</a:t>
              </a:r>
              <a:endPara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643" y="2744169"/>
              <a:ext cx="574577" cy="574577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727" y="3394645"/>
              <a:ext cx="574577" cy="574577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922" y="3906873"/>
              <a:ext cx="574577" cy="574577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520" y="2869440"/>
              <a:ext cx="574577" cy="574577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51" y="3388574"/>
              <a:ext cx="574577" cy="574577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938" y="4004479"/>
              <a:ext cx="574577" cy="574577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361" y="3028047"/>
              <a:ext cx="574577" cy="574577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Interpretation model</a:t>
            </a:r>
            <a:endParaRPr lang="en-US" noProof="0" dirty="0"/>
          </a:p>
        </p:txBody>
      </p:sp>
      <p:grpSp>
        <p:nvGrpSpPr>
          <p:cNvPr id="20" name="Groupe 19"/>
          <p:cNvGrpSpPr/>
          <p:nvPr/>
        </p:nvGrpSpPr>
        <p:grpSpPr>
          <a:xfrm>
            <a:off x="645676" y="2830704"/>
            <a:ext cx="992056" cy="1619671"/>
            <a:chOff x="645676" y="2830704"/>
            <a:chExt cx="992056" cy="1619671"/>
          </a:xfrm>
        </p:grpSpPr>
        <p:sp>
          <p:nvSpPr>
            <p:cNvPr id="17" name="Flèche droite 16"/>
            <p:cNvSpPr/>
            <p:nvPr/>
          </p:nvSpPr>
          <p:spPr bwMode="auto">
            <a:xfrm>
              <a:off x="645676" y="3394811"/>
              <a:ext cx="978408" cy="484632"/>
            </a:xfrm>
            <a:prstGeom prst="rightArrow">
              <a:avLst/>
            </a:prstGeom>
            <a:solidFill>
              <a:schemeClr val="bg1">
                <a:lumMod val="75000"/>
                <a:alpha val="67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1400" b="0" i="1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Input</a:t>
              </a:r>
              <a:endParaRPr kumimoji="0" lang="en-US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Flèche droite 26"/>
            <p:cNvSpPr/>
            <p:nvPr/>
          </p:nvSpPr>
          <p:spPr bwMode="auto">
            <a:xfrm>
              <a:off x="645676" y="2830704"/>
              <a:ext cx="978408" cy="484632"/>
            </a:xfrm>
            <a:prstGeom prst="rightArrow">
              <a:avLst/>
            </a:prstGeom>
            <a:solidFill>
              <a:schemeClr val="bg1">
                <a:lumMod val="75000"/>
                <a:alpha val="67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1400" b="0" i="1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Input</a:t>
              </a:r>
              <a:endParaRPr kumimoji="0" lang="en-US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Flèche droite 27"/>
            <p:cNvSpPr/>
            <p:nvPr/>
          </p:nvSpPr>
          <p:spPr bwMode="auto">
            <a:xfrm>
              <a:off x="659324" y="3965743"/>
              <a:ext cx="978408" cy="484632"/>
            </a:xfrm>
            <a:prstGeom prst="rightArrow">
              <a:avLst/>
            </a:prstGeom>
            <a:solidFill>
              <a:schemeClr val="bg1">
                <a:lumMod val="75000"/>
                <a:alpha val="67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1400" b="0" i="1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Input</a:t>
              </a:r>
              <a:endParaRPr kumimoji="0" lang="en-US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8229600" y="2869440"/>
            <a:ext cx="978408" cy="1619671"/>
            <a:chOff x="8229600" y="2869440"/>
            <a:chExt cx="978408" cy="1619671"/>
          </a:xfrm>
        </p:grpSpPr>
        <p:sp>
          <p:nvSpPr>
            <p:cNvPr id="29" name="Flèche droite 28"/>
            <p:cNvSpPr/>
            <p:nvPr/>
          </p:nvSpPr>
          <p:spPr bwMode="auto">
            <a:xfrm>
              <a:off x="8229600" y="2869440"/>
              <a:ext cx="978408" cy="484632"/>
            </a:xfrm>
            <a:prstGeom prst="rightArrow">
              <a:avLst/>
            </a:prstGeom>
            <a:solidFill>
              <a:schemeClr val="bg1">
                <a:lumMod val="75000"/>
                <a:alpha val="67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1400" b="0" i="1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Output</a:t>
              </a:r>
              <a:endParaRPr kumimoji="0" lang="en-US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Flèche droite 29"/>
            <p:cNvSpPr/>
            <p:nvPr/>
          </p:nvSpPr>
          <p:spPr bwMode="auto">
            <a:xfrm>
              <a:off x="8229600" y="3433547"/>
              <a:ext cx="978408" cy="484632"/>
            </a:xfrm>
            <a:prstGeom prst="rightArrow">
              <a:avLst/>
            </a:prstGeom>
            <a:solidFill>
              <a:schemeClr val="bg1">
                <a:lumMod val="75000"/>
                <a:alpha val="67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1400" b="0" i="1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Output</a:t>
              </a:r>
              <a:endParaRPr kumimoji="0" lang="en-US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Flèche droite 30"/>
            <p:cNvSpPr/>
            <p:nvPr/>
          </p:nvSpPr>
          <p:spPr bwMode="auto">
            <a:xfrm>
              <a:off x="8229600" y="4004479"/>
              <a:ext cx="978408" cy="484632"/>
            </a:xfrm>
            <a:prstGeom prst="rightArrow">
              <a:avLst/>
            </a:prstGeom>
            <a:solidFill>
              <a:schemeClr val="bg1">
                <a:lumMod val="75000"/>
                <a:alpha val="67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1400" b="0" i="1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Output</a:t>
              </a:r>
              <a:endParaRPr kumimoji="0" lang="en-US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32" name="Flèche droite 31"/>
          <p:cNvSpPr/>
          <p:nvPr/>
        </p:nvSpPr>
        <p:spPr bwMode="auto">
          <a:xfrm>
            <a:off x="2665760" y="3104796"/>
            <a:ext cx="1423085" cy="106466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Validation +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Business</a:t>
            </a:r>
            <a:endParaRPr kumimoji="0" lang="en-US" sz="1400" b="0" i="1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Flèche droite 33"/>
          <p:cNvSpPr/>
          <p:nvPr/>
        </p:nvSpPr>
        <p:spPr bwMode="auto">
          <a:xfrm>
            <a:off x="6034221" y="3094627"/>
            <a:ext cx="1253683" cy="106466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rPr>
              <a:t>Business</a:t>
            </a:r>
            <a:endParaRPr kumimoji="0" lang="en-US" sz="1400" b="0" i="1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1722600" y="4450373"/>
            <a:ext cx="6427007" cy="927414"/>
            <a:chOff x="1722600" y="4450373"/>
            <a:chExt cx="6427007" cy="927414"/>
          </a:xfrm>
        </p:grpSpPr>
        <p:sp>
          <p:nvSpPr>
            <p:cNvPr id="40" name="Flèche droite 39"/>
            <p:cNvSpPr/>
            <p:nvPr/>
          </p:nvSpPr>
          <p:spPr bwMode="auto">
            <a:xfrm rot="16200000">
              <a:off x="4698265" y="4542337"/>
              <a:ext cx="921040" cy="737116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1400" b="0" i="1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Cleanup</a:t>
              </a:r>
              <a:endParaRPr kumimoji="0" lang="en-US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Flèche droite 42"/>
            <p:cNvSpPr/>
            <p:nvPr/>
          </p:nvSpPr>
          <p:spPr bwMode="auto">
            <a:xfrm rot="16200000">
              <a:off x="1630638" y="4542335"/>
              <a:ext cx="921040" cy="737116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1400" b="0" i="1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Cleanup</a:t>
              </a:r>
              <a:endParaRPr kumimoji="0" lang="en-US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Flèche droite 43"/>
            <p:cNvSpPr/>
            <p:nvPr/>
          </p:nvSpPr>
          <p:spPr bwMode="auto">
            <a:xfrm rot="16200000">
              <a:off x="7320529" y="4548709"/>
              <a:ext cx="921040" cy="737116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BE" sz="1400" b="0" i="1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</a:rPr>
                <a:t>Cleanup</a:t>
              </a:r>
              <a:endParaRPr kumimoji="0" lang="en-US" sz="1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6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Lucida Sans Unicode"/>
      </a:majorFont>
      <a:minorFont>
        <a:latin typeface="Times New Roman"/>
        <a:ea typeface="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12545</TotalTime>
  <Words>720</Words>
  <Application>Microsoft Office PowerPoint</Application>
  <PresentationFormat>Format A4 (210 x 297 mm)</PresentationFormat>
  <Paragraphs>229</Paragraphs>
  <Slides>24</Slides>
  <Notes>1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6" baseType="lpstr">
      <vt:lpstr>Default Design</vt:lpstr>
      <vt:lpstr>Picture</vt:lpstr>
      <vt:lpstr>ERTMS Solutions ERTMSFormalSpecs (EFS) A domain specific language to formalize ERTMS specifications for onboard unit development</vt:lpstr>
      <vt:lpstr>The Context</vt:lpstr>
      <vt:lpstr>The Challenge</vt:lpstr>
      <vt:lpstr>Impact for the supplier and user</vt:lpstr>
      <vt:lpstr>ERTMSFormalSpecs</vt:lpstr>
      <vt:lpstr>Encompasses the complete process</vt:lpstr>
      <vt:lpstr>Understandability</vt:lpstr>
      <vt:lpstr>Testing</vt:lpstr>
      <vt:lpstr>Interpretation model</vt:lpstr>
      <vt:lpstr>Interpretation model</vt:lpstr>
      <vt:lpstr>Présentation PowerPoint</vt:lpstr>
      <vt:lpstr>EFS DSL coverage</vt:lpstr>
      <vt:lpstr>Braking curves</vt:lpstr>
      <vt:lpstr>Braking curves modeling</vt:lpstr>
      <vt:lpstr>Deceleration factors</vt:lpstr>
      <vt:lpstr>Braking curves</vt:lpstr>
      <vt:lpstr>Braking curves comparative results</vt:lpstr>
      <vt:lpstr>Présentation PowerPoint</vt:lpstr>
      <vt:lpstr>Subset 076 - Scope</vt:lpstr>
      <vt:lpstr>Subset-076 and EFS</vt:lpstr>
      <vt:lpstr>Translations</vt:lpstr>
      <vt:lpstr>Présentation PowerPoint</vt:lpstr>
      <vt:lpstr>Current status</vt:lpstr>
      <vt:lpstr>Your comments  (questions, remarks, jokes) 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ERTMS Solutions Dimetronic Junio 2005</dc:title>
  <dc:creator>Laurent</dc:creator>
  <cp:lastModifiedBy>Laurent</cp:lastModifiedBy>
  <cp:revision>2439</cp:revision>
  <dcterms:modified xsi:type="dcterms:W3CDTF">2012-12-14T14:08:57Z</dcterms:modified>
</cp:coreProperties>
</file>